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600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64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107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19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53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59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901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24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96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581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66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659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778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505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52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22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813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21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86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825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37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30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968B-A982-43AE-B5E9-FB3EDCDCCC5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6CD08-3679-4549-B92D-4347B89DEA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18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CD85-A6C5-4DFB-AC33-2298AD434C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9F34-9626-44EC-AE67-F576AC582D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32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599"/>
            <a:ext cx="8833055" cy="1066801"/>
          </a:xfrm>
          <a:noFill/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2015 IAM Vacation Buy Program 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32289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8" y="5534025"/>
            <a:ext cx="17811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8" y="228600"/>
            <a:ext cx="975852" cy="110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72123" y="6477000"/>
            <a:ext cx="5262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*Please contact station admin or HR partner for more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411" y="2438400"/>
            <a:ext cx="55507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sng" strike="noStrike" baseline="0" dirty="0" smtClean="0">
                <a:solidFill>
                  <a:srgbClr val="CC0000"/>
                </a:solidFill>
              </a:rPr>
              <a:t>Who is eligible?</a:t>
            </a:r>
          </a:p>
          <a:p>
            <a:r>
              <a:rPr lang="en-US" sz="2000" dirty="0" smtClean="0">
                <a:solidFill>
                  <a:srgbClr val="CC0000"/>
                </a:solidFill>
              </a:rPr>
              <a:t>All </a:t>
            </a:r>
            <a:r>
              <a:rPr lang="en-US" sz="2000" dirty="0">
                <a:solidFill>
                  <a:srgbClr val="CC0000"/>
                </a:solidFill>
              </a:rPr>
              <a:t>eligible </a:t>
            </a:r>
            <a:r>
              <a:rPr lang="en-US" sz="2000" dirty="0" smtClean="0">
                <a:solidFill>
                  <a:srgbClr val="CC0000"/>
                </a:solidFill>
              </a:rPr>
              <a:t>IAM employees covered by the Storekeepers, Fleet Service and Passenger Service Agreement, including RES, and GUM agents </a:t>
            </a:r>
            <a:r>
              <a:rPr lang="en-US" sz="2000" b="0" i="0" u="none" strike="noStrike" baseline="0" dirty="0" smtClean="0">
                <a:solidFill>
                  <a:srgbClr val="CC0000"/>
                </a:solidFill>
              </a:rPr>
              <a:t>are eligible to participate </a:t>
            </a:r>
            <a:r>
              <a:rPr lang="en-US" sz="2000" b="0" i="0" u="sng" strike="noStrike" baseline="0" dirty="0" smtClean="0">
                <a:solidFill>
                  <a:srgbClr val="CC0000"/>
                </a:solidFill>
              </a:rPr>
              <a:t>unless</a:t>
            </a:r>
            <a:r>
              <a:rPr lang="en-US" sz="2000" b="0" i="0" u="none" strike="noStrike" baseline="0" dirty="0" smtClean="0">
                <a:solidFill>
                  <a:srgbClr val="CC0000"/>
                </a:solidFill>
              </a:rPr>
              <a:t> you </a:t>
            </a:r>
            <a:r>
              <a:rPr lang="en-US" sz="2000" dirty="0" smtClean="0">
                <a:solidFill>
                  <a:srgbClr val="CC0000"/>
                </a:solidFill>
              </a:rPr>
              <a:t>have already elected to defer holidays from the current year to that following. Section B.10.a(i)</a:t>
            </a:r>
          </a:p>
          <a:p>
            <a:endParaRPr lang="en-US" sz="2000" b="0" i="0" u="none" strike="noStrike" baseline="0" dirty="0" smtClean="0">
              <a:solidFill>
                <a:srgbClr val="CC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948" y="76200"/>
            <a:ext cx="8979310" cy="6753999"/>
          </a:xfrm>
          <a:prstGeom prst="rect">
            <a:avLst/>
          </a:prstGeom>
          <a:noFill/>
          <a:ln w="508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7203" y="1371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Enrollment Period</a:t>
            </a:r>
            <a:r>
              <a:rPr lang="en-US" sz="2800" b="1" dirty="0" smtClean="0">
                <a:solidFill>
                  <a:srgbClr val="CC0000"/>
                </a:solidFill>
              </a:rPr>
              <a:t>:</a:t>
            </a:r>
          </a:p>
          <a:p>
            <a:r>
              <a:rPr lang="en-US" sz="2500" dirty="0" smtClean="0">
                <a:solidFill>
                  <a:srgbClr val="CC0000"/>
                </a:solidFill>
              </a:rPr>
              <a:t>Wednesday, Aug. 20</a:t>
            </a:r>
            <a:r>
              <a:rPr lang="en-US" sz="2500" baseline="30000" dirty="0" smtClean="0">
                <a:solidFill>
                  <a:srgbClr val="CC0000"/>
                </a:solidFill>
              </a:rPr>
              <a:t>th</a:t>
            </a:r>
            <a:r>
              <a:rPr lang="en-US" sz="2500" dirty="0" smtClean="0">
                <a:solidFill>
                  <a:srgbClr val="CC0000"/>
                </a:solidFill>
              </a:rPr>
              <a:t> – </a:t>
            </a:r>
            <a:r>
              <a:rPr lang="en-US" sz="2500" dirty="0">
                <a:solidFill>
                  <a:srgbClr val="CC0000"/>
                </a:solidFill>
              </a:rPr>
              <a:t> </a:t>
            </a:r>
            <a:r>
              <a:rPr lang="en-US" sz="2500" dirty="0" smtClean="0">
                <a:solidFill>
                  <a:srgbClr val="CC0000"/>
                </a:solidFill>
              </a:rPr>
              <a:t>Sunday, Sep. 21</a:t>
            </a:r>
            <a:r>
              <a:rPr lang="en-US" sz="2500" baseline="30000" dirty="0" smtClean="0">
                <a:solidFill>
                  <a:srgbClr val="CC0000"/>
                </a:solidFill>
              </a:rPr>
              <a:t>st</a:t>
            </a:r>
            <a:r>
              <a:rPr lang="en-US" sz="2500" dirty="0" smtClean="0">
                <a:solidFill>
                  <a:srgbClr val="CC0000"/>
                </a:solidFill>
              </a:rPr>
              <a:t>, 2014 at 11:59 PM (CT)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8932" y="5943600"/>
            <a:ext cx="7221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752599" y="4722674"/>
            <a:ext cx="7171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How to elect?</a:t>
            </a:r>
            <a:endParaRPr lang="en-US" sz="2800" b="1" u="sng" dirty="0">
              <a:solidFill>
                <a:srgbClr val="CC0000"/>
              </a:solidFill>
            </a:endParaRPr>
          </a:p>
          <a:p>
            <a:r>
              <a:rPr lang="en-US" sz="2000" dirty="0" smtClean="0">
                <a:solidFill>
                  <a:srgbClr val="CC0000"/>
                </a:solidFill>
              </a:rPr>
              <a:t>Visit MyInfo &gt; Benefits &gt; Vacation Buy to </a:t>
            </a:r>
            <a:r>
              <a:rPr lang="en-US" sz="2000" dirty="0">
                <a:solidFill>
                  <a:srgbClr val="CC0000"/>
                </a:solidFill>
              </a:rPr>
              <a:t>elect to buy a week of vacation.  Your cost to buy a week will be payroll deducted over the course of the following calendar year at two percent (2%) of your base pay, as determined on 12/1/14. </a:t>
            </a:r>
          </a:p>
        </p:txBody>
      </p:sp>
    </p:spTree>
    <p:extLst>
      <p:ext uri="{BB962C8B-B14F-4D97-AF65-F5344CB8AC3E}">
        <p14:creationId xmlns:p14="http://schemas.microsoft.com/office/powerpoint/2010/main" xmlns="" val="98958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599"/>
            <a:ext cx="8833055" cy="1066801"/>
          </a:xfrm>
          <a:noFill/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2015 MGMT and Admin</a:t>
            </a:r>
            <a:br>
              <a:rPr lang="en-US" b="1" dirty="0" smtClean="0"/>
            </a:br>
            <a:r>
              <a:rPr lang="en-US" b="1" dirty="0" smtClean="0"/>
              <a:t>Vacation Buy Program 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32289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8" y="5534025"/>
            <a:ext cx="17811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8" y="228600"/>
            <a:ext cx="975852" cy="110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72123" y="6477000"/>
            <a:ext cx="5262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*Please contact station admin or HR partner for more details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411" y="2433697"/>
            <a:ext cx="55507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sng" strike="noStrike" baseline="0" dirty="0" smtClean="0">
                <a:solidFill>
                  <a:srgbClr val="CC0000"/>
                </a:solidFill>
              </a:rPr>
              <a:t>Who is eligible?</a:t>
            </a:r>
          </a:p>
          <a:p>
            <a:r>
              <a:rPr lang="en-US" sz="2000" dirty="0">
                <a:solidFill>
                  <a:srgbClr val="CC0000"/>
                </a:solidFill>
              </a:rPr>
              <a:t>Airport Operations Management and Administrative employees who have more than </a:t>
            </a:r>
            <a:endParaRPr lang="en-US" sz="2000" dirty="0" smtClean="0">
              <a:solidFill>
                <a:srgbClr val="CC0000"/>
              </a:solidFill>
            </a:endParaRPr>
          </a:p>
          <a:p>
            <a:r>
              <a:rPr lang="en-US" sz="2000" dirty="0" smtClean="0">
                <a:solidFill>
                  <a:srgbClr val="CC0000"/>
                </a:solidFill>
              </a:rPr>
              <a:t>25 </a:t>
            </a:r>
            <a:r>
              <a:rPr lang="en-US" sz="2000" dirty="0">
                <a:solidFill>
                  <a:srgbClr val="CC0000"/>
                </a:solidFill>
              </a:rPr>
              <a:t>years of service with the Company are </a:t>
            </a:r>
            <a:r>
              <a:rPr lang="en-US" sz="2000" dirty="0" smtClean="0">
                <a:solidFill>
                  <a:srgbClr val="CC0000"/>
                </a:solidFill>
              </a:rPr>
              <a:t>eligible </a:t>
            </a:r>
          </a:p>
          <a:p>
            <a:r>
              <a:rPr lang="en-US" sz="2000" dirty="0" smtClean="0">
                <a:solidFill>
                  <a:srgbClr val="CC0000"/>
                </a:solidFill>
              </a:rPr>
              <a:t>to </a:t>
            </a:r>
            <a:r>
              <a:rPr lang="en-US" sz="2000" dirty="0">
                <a:solidFill>
                  <a:srgbClr val="CC0000"/>
                </a:solidFill>
              </a:rPr>
              <a:t>participate in the program.</a:t>
            </a:r>
          </a:p>
          <a:p>
            <a:endParaRPr lang="en-US" sz="2000" b="0" i="0" u="none" strike="noStrike" baseline="0" dirty="0" smtClean="0">
              <a:solidFill>
                <a:srgbClr val="CC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948" y="76200"/>
            <a:ext cx="8979310" cy="6753999"/>
          </a:xfrm>
          <a:prstGeom prst="rect">
            <a:avLst/>
          </a:prstGeom>
          <a:noFill/>
          <a:ln w="508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7203" y="1371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Enrollment Period</a:t>
            </a:r>
            <a:r>
              <a:rPr lang="en-US" sz="2800" b="1" dirty="0" smtClean="0">
                <a:solidFill>
                  <a:srgbClr val="CC0000"/>
                </a:solidFill>
              </a:rPr>
              <a:t>:</a:t>
            </a:r>
          </a:p>
          <a:p>
            <a:r>
              <a:rPr lang="en-US" sz="2500" dirty="0" smtClean="0">
                <a:solidFill>
                  <a:srgbClr val="CC0000"/>
                </a:solidFill>
              </a:rPr>
              <a:t>Wednesday, Aug. 20</a:t>
            </a:r>
            <a:r>
              <a:rPr lang="en-US" sz="2500" baseline="30000" dirty="0" smtClean="0">
                <a:solidFill>
                  <a:srgbClr val="CC0000"/>
                </a:solidFill>
              </a:rPr>
              <a:t>th</a:t>
            </a:r>
            <a:r>
              <a:rPr lang="en-US" sz="2500" dirty="0" smtClean="0">
                <a:solidFill>
                  <a:srgbClr val="CC0000"/>
                </a:solidFill>
              </a:rPr>
              <a:t> – </a:t>
            </a:r>
            <a:r>
              <a:rPr lang="en-US" sz="2500" dirty="0">
                <a:solidFill>
                  <a:srgbClr val="CC0000"/>
                </a:solidFill>
              </a:rPr>
              <a:t> </a:t>
            </a:r>
            <a:r>
              <a:rPr lang="en-US" sz="2500" dirty="0" smtClean="0">
                <a:solidFill>
                  <a:srgbClr val="CC0000"/>
                </a:solidFill>
              </a:rPr>
              <a:t>Sunday, Sep. 21</a:t>
            </a:r>
            <a:r>
              <a:rPr lang="en-US" sz="2500" baseline="30000" dirty="0" smtClean="0">
                <a:solidFill>
                  <a:srgbClr val="CC0000"/>
                </a:solidFill>
              </a:rPr>
              <a:t>st</a:t>
            </a:r>
            <a:r>
              <a:rPr lang="en-US" sz="2500" dirty="0" smtClean="0">
                <a:solidFill>
                  <a:srgbClr val="CC0000"/>
                </a:solidFill>
              </a:rPr>
              <a:t>, 2014 at 11:59 PM (CT)</a:t>
            </a:r>
            <a:endParaRPr lang="en-US" sz="2500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8932" y="5943600"/>
            <a:ext cx="7221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343400"/>
            <a:ext cx="87075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C0000"/>
                </a:solidFill>
              </a:rPr>
              <a:t>How to elect?</a:t>
            </a:r>
            <a:endParaRPr lang="en-US" sz="2800" b="1" u="sng" dirty="0">
              <a:solidFill>
                <a:srgbClr val="CC0000"/>
              </a:solidFill>
            </a:endParaRPr>
          </a:p>
          <a:p>
            <a:r>
              <a:rPr lang="en-US" sz="2000" dirty="0" smtClean="0">
                <a:solidFill>
                  <a:srgbClr val="CC0000"/>
                </a:solidFill>
              </a:rPr>
              <a:t>Visit MyInfo &gt; Benefits &gt; Vacation Buy to </a:t>
            </a:r>
            <a:r>
              <a:rPr lang="en-US" sz="2000" dirty="0">
                <a:solidFill>
                  <a:srgbClr val="CC0000"/>
                </a:solidFill>
              </a:rPr>
              <a:t>elect to buy a week of vacation.  Your cost to buy a week will be payroll deducted over the course of the following </a:t>
            </a:r>
            <a:r>
              <a:rPr lang="en-US" sz="2000" dirty="0" smtClean="0">
                <a:solidFill>
                  <a:srgbClr val="CC0000"/>
                </a:solidFill>
              </a:rPr>
              <a:t>calendar </a:t>
            </a:r>
            <a:r>
              <a:rPr lang="en-US" sz="2000" dirty="0">
                <a:solidFill>
                  <a:srgbClr val="CC0000"/>
                </a:solidFill>
              </a:rPr>
              <a:t>year at two percent (2%) of your base pay, as determined on </a:t>
            </a:r>
            <a:r>
              <a:rPr lang="en-US" sz="2000" dirty="0" smtClean="0">
                <a:solidFill>
                  <a:srgbClr val="CC0000"/>
                </a:solidFill>
              </a:rPr>
              <a:t>12/1/14</a:t>
            </a:r>
            <a:r>
              <a:rPr lang="en-US" sz="2000" dirty="0">
                <a:solidFill>
                  <a:srgbClr val="CC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912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/>
          <p:nvPr/>
        </p:nvSpPr>
        <p:spPr>
          <a:xfrm>
            <a:off x="0" y="1270000"/>
            <a:ext cx="3733800" cy="13208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Click “Vacation</a:t>
            </a:r>
            <a:r>
              <a:rPr lang="en-US" sz="1400" dirty="0" smtClean="0">
                <a:solidFill>
                  <a:prstClr val="black"/>
                </a:solidFill>
              </a:rPr>
              <a:t> &amp; </a:t>
            </a:r>
            <a:r>
              <a:rPr lang="en-US" dirty="0" smtClean="0">
                <a:solidFill>
                  <a:prstClr val="black"/>
                </a:solidFill>
              </a:rPr>
              <a:t>Holiday Program”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0" y="2641600"/>
            <a:ext cx="3733800" cy="13208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Click “Vacation Buy”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0" y="4089400"/>
            <a:ext cx="3733800" cy="13208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Choose your </a:t>
            </a:r>
            <a:r>
              <a:rPr lang="en-US" dirty="0" smtClean="0">
                <a:solidFill>
                  <a:prstClr val="black"/>
                </a:solidFill>
              </a:rPr>
              <a:t>Election and Save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0" y="5461000"/>
            <a:ext cx="3733800" cy="13208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Confirm Confirmation </a:t>
            </a:r>
            <a:r>
              <a:rPr lang="en-US" dirty="0" smtClean="0">
                <a:solidFill>
                  <a:prstClr val="black"/>
                </a:solidFill>
              </a:rPr>
              <a:t>Alert and Print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Go to My Info</a:t>
            </a:r>
          </a:p>
          <a:p>
            <a:pPr algn="ctr"/>
            <a:r>
              <a:rPr lang="en-US" sz="2200" b="1" dirty="0" smtClean="0">
                <a:solidFill>
                  <a:prstClr val="white"/>
                </a:solidFill>
              </a:rPr>
              <a:t>Click on 2015 Flex Vacation (located under Benefits)</a:t>
            </a:r>
            <a:endParaRPr lang="en-US" sz="2200" b="1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3667539" cy="157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59972"/>
            <a:ext cx="2466103" cy="78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55073"/>
            <a:ext cx="4256087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7584" y="5621337"/>
            <a:ext cx="507841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6121400"/>
            <a:ext cx="2057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rgbClr val="FF0000"/>
                </a:solidFill>
              </a:rPr>
              <a:t>time </a:t>
            </a:r>
            <a:r>
              <a:rPr lang="en-US" sz="1300" dirty="0">
                <a:solidFill>
                  <a:srgbClr val="FF0000"/>
                </a:solidFill>
              </a:rPr>
              <a:t>stamped at the date</a:t>
            </a:r>
            <a:r>
              <a:rPr lang="en-US" sz="1300" dirty="0" smtClean="0">
                <a:solidFill>
                  <a:srgbClr val="FF0000"/>
                </a:solidFill>
              </a:rPr>
              <a:t>/ time </a:t>
            </a:r>
            <a:r>
              <a:rPr lang="en-US" sz="1300" dirty="0">
                <a:solidFill>
                  <a:srgbClr val="FF0000"/>
                </a:solidFill>
              </a:rPr>
              <a:t>you elected to enroll.</a:t>
            </a:r>
          </a:p>
          <a:p>
            <a:endParaRPr lang="en-US" sz="1300" dirty="0"/>
          </a:p>
        </p:txBody>
      </p:sp>
      <p:sp>
        <p:nvSpPr>
          <p:cNvPr id="7" name="Left Arrow 6"/>
          <p:cNvSpPr/>
          <p:nvPr/>
        </p:nvSpPr>
        <p:spPr>
          <a:xfrm>
            <a:off x="6553200" y="6400800"/>
            <a:ext cx="381000" cy="943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65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5060</TotalTime>
  <Words>241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2015 IAM Vacation Buy Program </vt:lpstr>
      <vt:lpstr>2015 MGMT and Admin Vacation Buy Program </vt:lpstr>
      <vt:lpstr>Slide 3</vt:lpstr>
    </vt:vector>
  </TitlesOfParts>
  <Company>Continental Airlines,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Vacation Buy/Sell  Open: August 19th, 2013 Close: September 19th, 2013</dc:title>
  <dc:creator>Hayashi, Mayu</dc:creator>
  <cp:lastModifiedBy>Chris</cp:lastModifiedBy>
  <cp:revision>31</cp:revision>
  <dcterms:created xsi:type="dcterms:W3CDTF">2013-08-16T21:03:44Z</dcterms:created>
  <dcterms:modified xsi:type="dcterms:W3CDTF">2014-09-04T20:42:36Z</dcterms:modified>
</cp:coreProperties>
</file>